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2" r:id="rId4"/>
  </p:sldMasterIdLst>
  <p:sldIdLst>
    <p:sldId id="257" r:id="rId5"/>
    <p:sldId id="259" r:id="rId6"/>
    <p:sldId id="260" r:id="rId7"/>
    <p:sldId id="261" r:id="rId8"/>
    <p:sldId id="262" r:id="rId9"/>
    <p:sldId id="266" r:id="rId10"/>
    <p:sldId id="264" r:id="rId11"/>
    <p:sldId id="265" r:id="rId12"/>
    <p:sldId id="267" r:id="rId13"/>
    <p:sldId id="268"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19" autoAdjust="0"/>
  </p:normalViewPr>
  <p:slideViewPr>
    <p:cSldViewPr snapToGrid="0">
      <p:cViewPr varScale="1">
        <p:scale>
          <a:sx n="77" d="100"/>
          <a:sy n="77" d="100"/>
        </p:scale>
        <p:origin x="86" y="18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ableStyles" Target="tableStyle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presProps" Target="presProp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fld id="{ED291B17-9318-49DB-B28B-6E5994AE9581}" type="datetime1">
              <a:rPr lang="en-US" smtClean="0"/>
              <a:t>2/20/2024</a:t>
            </a:fld>
            <a:endParaRPr lang="en-US" dirty="0"/>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900175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CED4963-E985-44C4-B8C4-FDD613B7C2F8}" type="datetime1">
              <a:rPr lang="en-US" smtClean="0"/>
              <a:t>2/20/2024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835911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204200" y="863600"/>
            <a:ext cx="3124200" cy="4807326"/>
          </a:xfrm>
        </p:spPr>
        <p:txBody>
          <a:bodyPr vert="eaVert" anchor="ctr"/>
          <a:lstStyle>
            <a:lvl1pPr>
              <a:defRPr>
                <a:solidFill>
                  <a:srgbClr val="FFFF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774923" y="863600"/>
            <a:ext cx="7161625" cy="4807326"/>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Rectangle 7">
            <a:extLst>
              <a:ext uri="{FF2B5EF4-FFF2-40B4-BE49-F238E27FC236}">
                <a16:creationId xmlns:a16="http://schemas.microsoft.com/office/drawing/2014/main"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Date Placeholder 10">
            <a:extLst>
              <a:ext uri="{FF2B5EF4-FFF2-40B4-BE49-F238E27FC236}">
                <a16:creationId xmlns:a16="http://schemas.microsoft.com/office/drawing/2014/main" id="{5C74A470-3BD3-4F33-80E5-67E6E87FCBE7}"/>
              </a:ext>
            </a:extLst>
          </p:cNvPr>
          <p:cNvSpPr>
            <a:spLocks noGrp="1"/>
          </p:cNvSpPr>
          <p:nvPr>
            <p:ph type="dt" sz="half" idx="10"/>
          </p:nvPr>
        </p:nvSpPr>
        <p:spPr/>
        <p:txBody>
          <a:bodyPr/>
          <a:lstStyle/>
          <a:p>
            <a:fld id="{ED291B17-9318-49DB-B28B-6E5994AE9581}" type="datetime1">
              <a:rPr lang="en-US" smtClean="0"/>
              <a:t>2/20/2024</a:t>
            </a:fld>
            <a:endParaRPr lang="en-US" dirty="0"/>
          </a:p>
        </p:txBody>
      </p:sp>
      <p:sp>
        <p:nvSpPr>
          <p:cNvPr id="12" name="Footer Placeholder 11">
            <a:extLst>
              <a:ext uri="{FF2B5EF4-FFF2-40B4-BE49-F238E27FC236}">
                <a16:creationId xmlns:a16="http://schemas.microsoft.com/office/drawing/2014/main" id="{9A3A30BA-DB50-4D7D-BCDE-17D20FB354DF}"/>
              </a:ext>
            </a:extLst>
          </p:cNvPr>
          <p:cNvSpPr>
            <a:spLocks noGrp="1"/>
          </p:cNvSpPr>
          <p:nvPr>
            <p:ph type="ftr" sz="quarter" idx="11"/>
          </p:nvPr>
        </p:nvSpPr>
        <p:spPr/>
        <p:txBody>
          <a:bodyPr/>
          <a:lstStyle/>
          <a:p>
            <a:endParaRPr lang="en-US" dirty="0"/>
          </a:p>
        </p:txBody>
      </p:sp>
      <p:sp>
        <p:nvSpPr>
          <p:cNvPr id="13" name="Slide Number Placeholder 12">
            <a:extLst>
              <a:ext uri="{FF2B5EF4-FFF2-40B4-BE49-F238E27FC236}">
                <a16:creationId xmlns:a16="http://schemas.microsoft.com/office/drawing/2014/main" id="{76FF9E58-C0B2-436B-A21C-DB45A00D651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888496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118872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340864"/>
            <a:ext cx="11029615" cy="36344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fld id="{78DD82B9-B8EE-4375-B6FF-88FA6ABB15D9}" type="datetime1">
              <a:rPr lang="en-US" smtClean="0"/>
              <a:t>2/20/2024</a:t>
            </a:fld>
            <a:endParaRPr lang="en-US" dirty="0"/>
          </a:p>
        </p:txBody>
      </p:sp>
      <p:sp>
        <p:nvSpPr>
          <p:cNvPr id="9" name="Footer Placeholder 8">
            <a:extLst>
              <a:ext uri="{FF2B5EF4-FFF2-40B4-BE49-F238E27FC236}">
                <a16:creationId xmlns:a16="http://schemas.microsoft.com/office/drawing/2014/main" id="{1356D3B5-6063-4A89-B88F-9D3043916FF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524434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B2497495-0637-405E-AE64-5CC7506D51F5}" type="datetime1">
              <a:rPr lang="en-US" smtClean="0"/>
              <a:t>2/20/2024</a:t>
            </a:fld>
            <a:endParaRPr lang="en-US" dirty="0"/>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66809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194767"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6039" y="2228003"/>
            <a:ext cx="5194769"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BFFD690-9426-415D-8B65-26881E07B2D4}" type="datetime1">
              <a:rPr lang="en-US" smtClean="0"/>
              <a:t>2/20/2024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4833232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4C4989A-474C-40DE-95B9-011C28B71673}" type="datetime1">
              <a:rPr lang="en-US" smtClean="0"/>
              <a:t>2/20/2024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480465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DB4ED54-5B5E-4A04-93D3-5772E3CE3818}" type="datetime1">
              <a:rPr lang="en-US" smtClean="0"/>
              <a:t>2/20/2024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29363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2/20/2024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294949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D82884F1-FFEA-405F-9602-3DCA865EDA4E}" type="datetime1">
              <a:rPr lang="en-US" smtClean="0"/>
              <a:t>2/20/2024</a:t>
            </a:fld>
            <a:endParaRPr lang="en-US" dirty="0"/>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a:lstStyle/>
          <a:p>
            <a:endParaRPr lang="en-US" dirty="0"/>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2617666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2/20/2024</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5732895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ED291B17-9318-49DB-B28B-6E5994AE9581}" type="datetime1">
              <a:rPr lang="en-US" smtClean="0"/>
              <a:t>2/20/2024</a:t>
            </a:fld>
            <a:endParaRPr lang="en-US" dirty="0"/>
          </a:p>
        </p:txBody>
      </p:sp>
      <p:sp>
        <p:nvSpPr>
          <p:cNvPr id="5" name="Footer Placeholder 4"/>
          <p:cNvSpPr>
            <a:spLocks noGrp="1"/>
          </p:cNvSpPr>
          <p:nvPr>
            <p:ph type="ftr" sz="quarter" idx="3"/>
          </p:nvPr>
        </p:nvSpPr>
        <p:spPr>
          <a:xfrm>
            <a:off x="581192" y="6423914"/>
            <a:ext cx="6917210" cy="365125"/>
          </a:xfrm>
          <a:prstGeom prst="rect">
            <a:avLst/>
          </a:prstGeom>
        </p:spPr>
        <p:txBody>
          <a:bodyPr vert="horz" lIns="91440" tIns="45720" rIns="91440" bIns="45720" rtlCol="0" anchor="ctr"/>
          <a:lstStyle>
            <a:lvl1pPr algn="l">
              <a:defRPr sz="900" cap="all">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t>‹#›</a:t>
            </a:fld>
            <a:endParaRPr lang="en-US" dirty="0"/>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000897896"/>
      </p:ext>
    </p:extLst>
  </p:cSld>
  <p:clrMap bg1="lt1" tx1="dk1" bg2="lt2" tx2="dk2" accent1="accent1" accent2="accent2" accent3="accent3" accent4="accent4" accent5="accent5" accent6="accent6" hlink="hlink" folHlink="folHlink"/>
  <p:sldLayoutIdLst>
    <p:sldLayoutId id="2147483756" r:id="rId1"/>
    <p:sldLayoutId id="2147483757" r:id="rId2"/>
    <p:sldLayoutId id="2147483758" r:id="rId3"/>
    <p:sldLayoutId id="2147483759" r:id="rId4"/>
    <p:sldLayoutId id="2147483711" r:id="rId5"/>
    <p:sldLayoutId id="2147483760" r:id="rId6"/>
    <p:sldLayoutId id="2147483762" r:id="rId7"/>
    <p:sldLayoutId id="2147483706" r:id="rId8"/>
    <p:sldLayoutId id="2147483709" r:id="rId9"/>
    <p:sldLayoutId id="2147483707" r:id="rId10"/>
    <p:sldLayoutId id="2147483708" r:id="rId11"/>
  </p:sldLayoutIdLst>
  <p:hf sldNum="0" hdr="0" ftr="0" dt="0"/>
  <p:txStyles>
    <p:title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D6D7A0BC-0046-4CAA-8E7F-DCAFE511EA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C21E816-31F5-48BB-BD02-D15F2F18B48A}"/>
              </a:ext>
            </a:extLst>
          </p:cNvPr>
          <p:cNvSpPr>
            <a:spLocks noGrp="1"/>
          </p:cNvSpPr>
          <p:nvPr>
            <p:ph type="ctrTitle"/>
          </p:nvPr>
        </p:nvSpPr>
        <p:spPr>
          <a:xfrm>
            <a:off x="581191" y="1020431"/>
            <a:ext cx="10993549" cy="1475013"/>
          </a:xfrm>
        </p:spPr>
        <p:txBody>
          <a:bodyPr>
            <a:normAutofit/>
          </a:bodyPr>
          <a:lstStyle/>
          <a:p>
            <a:r>
              <a:rPr lang="en-US" dirty="0"/>
              <a:t>Image Caption Generation USING CLIP</a:t>
            </a:r>
          </a:p>
        </p:txBody>
      </p:sp>
      <p:sp>
        <p:nvSpPr>
          <p:cNvPr id="3" name="Subtitle 2">
            <a:extLst>
              <a:ext uri="{FF2B5EF4-FFF2-40B4-BE49-F238E27FC236}">
                <a16:creationId xmlns:a16="http://schemas.microsoft.com/office/drawing/2014/main" id="{835D6E6B-3353-491C-A3C6-F278D6CED8B3}"/>
              </a:ext>
            </a:extLst>
          </p:cNvPr>
          <p:cNvSpPr>
            <a:spLocks noGrp="1"/>
          </p:cNvSpPr>
          <p:nvPr>
            <p:ph type="subTitle" idx="1"/>
          </p:nvPr>
        </p:nvSpPr>
        <p:spPr>
          <a:xfrm>
            <a:off x="581194" y="2495445"/>
            <a:ext cx="10993546" cy="468233"/>
          </a:xfrm>
        </p:spPr>
        <p:txBody>
          <a:bodyPr>
            <a:normAutofit/>
          </a:bodyPr>
          <a:lstStyle/>
          <a:p>
            <a:endParaRPr lang="en-US" dirty="0"/>
          </a:p>
        </p:txBody>
      </p:sp>
      <p:sp>
        <p:nvSpPr>
          <p:cNvPr id="31" name="Rectangle 30">
            <a:extLst>
              <a:ext uri="{FF2B5EF4-FFF2-40B4-BE49-F238E27FC236}">
                <a16:creationId xmlns:a16="http://schemas.microsoft.com/office/drawing/2014/main" id="{E7C6334F-6411-41EC-AD7D-179EDD8B5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33" name="Rectangle 32">
            <a:extLst>
              <a:ext uri="{FF2B5EF4-FFF2-40B4-BE49-F238E27FC236}">
                <a16:creationId xmlns:a16="http://schemas.microsoft.com/office/drawing/2014/main" id="{E6B02CEE-3AF8-4349-9B3E-8970E6DF62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35" name="Rectangle 34">
            <a:extLst>
              <a:ext uri="{FF2B5EF4-FFF2-40B4-BE49-F238E27FC236}">
                <a16:creationId xmlns:a16="http://schemas.microsoft.com/office/drawing/2014/main" id="{AAA01CF0-3FB5-44EB-B7DE-F2E86374C2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pic>
        <p:nvPicPr>
          <p:cNvPr id="6" name="Picture 5" descr="abstract image">
            <a:extLst>
              <a:ext uri="{FF2B5EF4-FFF2-40B4-BE49-F238E27FC236}">
                <a16:creationId xmlns:a16="http://schemas.microsoft.com/office/drawing/2014/main" id="{F1A8C364-94D4-4630-BAD0-78722F347055}"/>
              </a:ext>
            </a:extLst>
          </p:cNvPr>
          <p:cNvPicPr>
            <a:picLocks noChangeAspect="1"/>
          </p:cNvPicPr>
          <p:nvPr/>
        </p:nvPicPr>
        <p:blipFill rotWithShape="1">
          <a:blip r:embed="rId2">
            <a:extLst>
              <a:ext uri="{28A0092B-C50C-407E-A947-70E740481C1C}">
                <a14:useLocalDpi xmlns:a14="http://schemas.microsoft.com/office/drawing/2010/main" val="0"/>
              </a:ext>
            </a:extLst>
          </a:blip>
          <a:srcRect t="344" r="1" b="1"/>
          <a:stretch/>
        </p:blipFill>
        <p:spPr>
          <a:xfrm>
            <a:off x="448733" y="3081867"/>
            <a:ext cx="11260667" cy="3310466"/>
          </a:xfrm>
          <a:prstGeom prst="rect">
            <a:avLst/>
          </a:prstGeom>
        </p:spPr>
      </p:pic>
    </p:spTree>
    <p:extLst>
      <p:ext uri="{BB962C8B-B14F-4D97-AF65-F5344CB8AC3E}">
        <p14:creationId xmlns:p14="http://schemas.microsoft.com/office/powerpoint/2010/main" val="2475805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E019540-1104-4B12-9F83-45F586741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C47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2583775-67D6-0984-C3A7-CBC009FA33B2}"/>
              </a:ext>
            </a:extLst>
          </p:cNvPr>
          <p:cNvSpPr>
            <a:spLocks noGrp="1"/>
          </p:cNvSpPr>
          <p:nvPr>
            <p:ph type="ctrTitle"/>
          </p:nvPr>
        </p:nvSpPr>
        <p:spPr>
          <a:xfrm>
            <a:off x="783771" y="1066800"/>
            <a:ext cx="5727760" cy="4724400"/>
          </a:xfrm>
        </p:spPr>
        <p:txBody>
          <a:bodyPr anchor="ctr">
            <a:normAutofit/>
          </a:bodyPr>
          <a:lstStyle/>
          <a:p>
            <a:pPr algn="r"/>
            <a:r>
              <a:rPr lang="en-IN" sz="6600">
                <a:solidFill>
                  <a:srgbClr val="FFFFFF">
                    <a:alpha val="90000"/>
                  </a:srgbClr>
                </a:solidFill>
              </a:rPr>
              <a:t>THANK YOU</a:t>
            </a:r>
          </a:p>
        </p:txBody>
      </p:sp>
      <p:sp>
        <p:nvSpPr>
          <p:cNvPr id="3" name="Subtitle 2">
            <a:extLst>
              <a:ext uri="{FF2B5EF4-FFF2-40B4-BE49-F238E27FC236}">
                <a16:creationId xmlns:a16="http://schemas.microsoft.com/office/drawing/2014/main" id="{E932FA8C-0C45-3C47-DB43-F05E86275197}"/>
              </a:ext>
            </a:extLst>
          </p:cNvPr>
          <p:cNvSpPr>
            <a:spLocks noGrp="1"/>
          </p:cNvSpPr>
          <p:nvPr>
            <p:ph type="subTitle" idx="1"/>
          </p:nvPr>
        </p:nvSpPr>
        <p:spPr>
          <a:xfrm>
            <a:off x="7534655" y="1066800"/>
            <a:ext cx="3405015" cy="4724400"/>
          </a:xfrm>
          <a:ln w="57150">
            <a:noFill/>
          </a:ln>
        </p:spPr>
        <p:txBody>
          <a:bodyPr anchor="ctr">
            <a:normAutofit/>
          </a:bodyPr>
          <a:lstStyle/>
          <a:p>
            <a:endParaRPr lang="en-IN" sz="2800">
              <a:solidFill>
                <a:srgbClr val="FFFFFF"/>
              </a:solidFill>
            </a:endParaRPr>
          </a:p>
        </p:txBody>
      </p:sp>
      <p:sp>
        <p:nvSpPr>
          <p:cNvPr id="10" name="Rectangle 9">
            <a:extLst>
              <a:ext uri="{FF2B5EF4-FFF2-40B4-BE49-F238E27FC236}">
                <a16:creationId xmlns:a16="http://schemas.microsoft.com/office/drawing/2014/main" id="{3580CFD6-E44A-486A-9E73-D8D948F78A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5171433" y="3396996"/>
            <a:ext cx="3703320" cy="6400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Tree>
    <p:extLst>
      <p:ext uri="{BB962C8B-B14F-4D97-AF65-F5344CB8AC3E}">
        <p14:creationId xmlns:p14="http://schemas.microsoft.com/office/powerpoint/2010/main" val="302805458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0BBD55-B1AB-A9ED-3282-0BD9F6828648}"/>
              </a:ext>
            </a:extLst>
          </p:cNvPr>
          <p:cNvSpPr>
            <a:spLocks noGrp="1"/>
          </p:cNvSpPr>
          <p:nvPr>
            <p:ph type="title"/>
          </p:nvPr>
        </p:nvSpPr>
        <p:spPr>
          <a:xfrm>
            <a:off x="581192" y="702156"/>
            <a:ext cx="11029616" cy="1188720"/>
          </a:xfrm>
        </p:spPr>
        <p:txBody>
          <a:bodyPr>
            <a:normAutofit/>
          </a:bodyPr>
          <a:lstStyle/>
          <a:p>
            <a:r>
              <a:rPr lang="en-IN" b="1" dirty="0"/>
              <a:t>ABSTRACT</a:t>
            </a:r>
          </a:p>
        </p:txBody>
      </p:sp>
      <p:sp>
        <p:nvSpPr>
          <p:cNvPr id="3" name="Content Placeholder 2">
            <a:extLst>
              <a:ext uri="{FF2B5EF4-FFF2-40B4-BE49-F238E27FC236}">
                <a16:creationId xmlns:a16="http://schemas.microsoft.com/office/drawing/2014/main" id="{25E1530A-32E0-E8B8-CC33-3CB6F0A36BAF}"/>
              </a:ext>
            </a:extLst>
          </p:cNvPr>
          <p:cNvSpPr>
            <a:spLocks noGrp="1"/>
          </p:cNvSpPr>
          <p:nvPr>
            <p:ph idx="1"/>
          </p:nvPr>
        </p:nvSpPr>
        <p:spPr>
          <a:xfrm>
            <a:off x="581193" y="2340864"/>
            <a:ext cx="7024758" cy="3634486"/>
          </a:xfrm>
        </p:spPr>
        <p:txBody>
          <a:bodyPr>
            <a:normAutofit/>
          </a:bodyPr>
          <a:lstStyle/>
          <a:p>
            <a:pPr marL="0" indent="0">
              <a:lnSpc>
                <a:spcPct val="100000"/>
              </a:lnSpc>
              <a:buNone/>
            </a:pPr>
            <a:r>
              <a:rPr lang="en-US" sz="1400"/>
              <a:t>This paper presents a novel approach to image caption generation harnessing the power of OpenAI's CLIP (Contrastive Language-Image Pretraining) model. CLIP, a state-of-the-art multimodal model, enables the understanding of images and text in a unified semantic space. By leveraging CLIP's robust representations of both images and corresponding text, we propose an image caption generator that seamlessly combines visual and textual cues for accurate and contextually relevant captioning. Our method utilizes CLIP's pre-trained vision and language encoders to encode images and generate captions using a decoding strategy that encourages coherence and diversity. Through extensive experimentation and evaluation on diverse image datasets, we demonstrate the effectiveness and versatility of our approach in producing descriptive and informative captions across various domains. Moreover, we explore the integration of fine-tuning techniques to adapt CLIP to specific captioning tasks, further enhancing its performance and adaptability. We envision our CLIP-based image caption generator as a powerful tool with applications in content generation, visual storytelling, and accessibility, ultimately bridging the gap between visual and textual modalities in the digital realm.</a:t>
            </a:r>
            <a:endParaRPr lang="en-IN" sz="1400"/>
          </a:p>
        </p:txBody>
      </p:sp>
      <p:pic>
        <p:nvPicPr>
          <p:cNvPr id="5" name="Picture 4" descr="Light bulb on yellow background with sketched light beams and cord">
            <a:extLst>
              <a:ext uri="{FF2B5EF4-FFF2-40B4-BE49-F238E27FC236}">
                <a16:creationId xmlns:a16="http://schemas.microsoft.com/office/drawing/2014/main" id="{4E06C277-692A-B084-1C3F-C2C722277B1F}"/>
              </a:ext>
            </a:extLst>
          </p:cNvPr>
          <p:cNvPicPr>
            <a:picLocks noChangeAspect="1"/>
          </p:cNvPicPr>
          <p:nvPr/>
        </p:nvPicPr>
        <p:blipFill rotWithShape="1">
          <a:blip r:embed="rId2"/>
          <a:srcRect l="37680" r="-2" b="-2"/>
          <a:stretch/>
        </p:blipFill>
        <p:spPr>
          <a:xfrm>
            <a:off x="8051799" y="2340864"/>
            <a:ext cx="3683001" cy="3634486"/>
          </a:xfrm>
          <a:prstGeom prst="rect">
            <a:avLst/>
          </a:prstGeom>
        </p:spPr>
      </p:pic>
    </p:spTree>
    <p:extLst>
      <p:ext uri="{BB962C8B-B14F-4D97-AF65-F5344CB8AC3E}">
        <p14:creationId xmlns:p14="http://schemas.microsoft.com/office/powerpoint/2010/main" val="7438540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B6B47BF-F3D0-4678-9B20-DA45E1BCAD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EC1A405-4B5A-CE62-F48D-A7D12129A748}"/>
              </a:ext>
            </a:extLst>
          </p:cNvPr>
          <p:cNvSpPr>
            <a:spLocks noGrp="1"/>
          </p:cNvSpPr>
          <p:nvPr>
            <p:ph type="title"/>
          </p:nvPr>
        </p:nvSpPr>
        <p:spPr>
          <a:xfrm>
            <a:off x="581192" y="1124999"/>
            <a:ext cx="4076149" cy="4608003"/>
          </a:xfrm>
        </p:spPr>
        <p:txBody>
          <a:bodyPr anchor="ctr">
            <a:normAutofit/>
          </a:bodyPr>
          <a:lstStyle/>
          <a:p>
            <a:r>
              <a:rPr lang="en-IN" sz="4000" b="1">
                <a:solidFill>
                  <a:schemeClr val="accent1"/>
                </a:solidFill>
              </a:rPr>
              <a:t>Literature survey </a:t>
            </a:r>
          </a:p>
        </p:txBody>
      </p:sp>
      <p:sp>
        <p:nvSpPr>
          <p:cNvPr id="10" name="Rectangle 9">
            <a:extLst>
              <a:ext uri="{FF2B5EF4-FFF2-40B4-BE49-F238E27FC236}">
                <a16:creationId xmlns:a16="http://schemas.microsoft.com/office/drawing/2014/main" id="{19334917-3673-4EF2-BA7C-CC83AEEEAE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5673" y="457200"/>
            <a:ext cx="420624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2" name="Rectangle 11">
            <a:extLst>
              <a:ext uri="{FF2B5EF4-FFF2-40B4-BE49-F238E27FC236}">
                <a16:creationId xmlns:a16="http://schemas.microsoft.com/office/drawing/2014/main" id="{E1589AE1-C0FC-4B66-9C0D-9EB92F40F4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17585" y="457200"/>
            <a:ext cx="658368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3" name="Content Placeholder 2">
            <a:extLst>
              <a:ext uri="{FF2B5EF4-FFF2-40B4-BE49-F238E27FC236}">
                <a16:creationId xmlns:a16="http://schemas.microsoft.com/office/drawing/2014/main" id="{60DFDADC-C5B9-EBAA-DBB1-5C35F002EFB2}"/>
              </a:ext>
            </a:extLst>
          </p:cNvPr>
          <p:cNvSpPr>
            <a:spLocks noGrp="1"/>
          </p:cNvSpPr>
          <p:nvPr>
            <p:ph idx="1"/>
          </p:nvPr>
        </p:nvSpPr>
        <p:spPr>
          <a:xfrm>
            <a:off x="5117586" y="1124998"/>
            <a:ext cx="6143248" cy="4608003"/>
          </a:xfrm>
        </p:spPr>
        <p:txBody>
          <a:bodyPr>
            <a:normAutofit/>
          </a:bodyPr>
          <a:lstStyle/>
          <a:p>
            <a:pPr marL="342900" indent="-342900">
              <a:lnSpc>
                <a:spcPct val="100000"/>
              </a:lnSpc>
              <a:buAutoNum type="arabicPeriod"/>
            </a:pPr>
            <a:r>
              <a:rPr lang="en-US" b="1" dirty="0"/>
              <a:t>From Show to Tell: A Survey on Deep Learning-based Image Captioning (2021):</a:t>
            </a:r>
            <a:r>
              <a:rPr lang="en-US" dirty="0"/>
              <a:t> This survey provides a comprehensive overview of deep learning-based image captioning models, covering architecture, techniques, evaluation metrics, and recent advancements. It delves deeper than other surveys and analyzes a large number of papers. (</a:t>
            </a:r>
            <a:r>
              <a:rPr lang="en-US"/>
              <a:t>arXiv</a:t>
            </a:r>
            <a:r>
              <a:rPr lang="en-US" dirty="0"/>
              <a:t>: [https://arxiv.org/pdf/2107.06912])</a:t>
            </a:r>
            <a:endParaRPr lang="en-US"/>
          </a:p>
          <a:p>
            <a:pPr marL="342900" indent="-342900">
              <a:lnSpc>
                <a:spcPct val="100000"/>
              </a:lnSpc>
              <a:buAutoNum type="arabicPeriod"/>
            </a:pPr>
            <a:r>
              <a:rPr lang="en-US" b="1" dirty="0"/>
              <a:t>A Systematic Literature Review on Using the Encoder-Decoder Models for Image Captioning in English and Arabic Languages (2023): </a:t>
            </a:r>
            <a:r>
              <a:rPr lang="en-US" dirty="0"/>
              <a:t>This survey focuses on encoder-decoder models for image captioning, comparing techniques and implementation specifics across different languages (English and Arabic). It also discusses recent developments like Conditional GAN-based models and meta-learning approaches. (MDPI: [https://www.mdpi.com/2076-3417/13/19/10894])</a:t>
            </a:r>
            <a:endParaRPr lang="en-IN"/>
          </a:p>
        </p:txBody>
      </p:sp>
    </p:spTree>
    <p:extLst>
      <p:ext uri="{BB962C8B-B14F-4D97-AF65-F5344CB8AC3E}">
        <p14:creationId xmlns:p14="http://schemas.microsoft.com/office/powerpoint/2010/main" val="2923322814"/>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B6B47BF-F3D0-4678-9B20-DA45E1BCAD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80F537D-2253-AEFB-7550-EE3829A8FE95}"/>
              </a:ext>
            </a:extLst>
          </p:cNvPr>
          <p:cNvSpPr>
            <a:spLocks noGrp="1"/>
          </p:cNvSpPr>
          <p:nvPr>
            <p:ph type="title"/>
          </p:nvPr>
        </p:nvSpPr>
        <p:spPr>
          <a:xfrm>
            <a:off x="581192" y="1124999"/>
            <a:ext cx="4076149" cy="4608003"/>
          </a:xfrm>
        </p:spPr>
        <p:txBody>
          <a:bodyPr anchor="ctr">
            <a:normAutofit/>
          </a:bodyPr>
          <a:lstStyle/>
          <a:p>
            <a:r>
              <a:rPr lang="en-IN" sz="4000" b="1">
                <a:solidFill>
                  <a:schemeClr val="accent1"/>
                </a:solidFill>
              </a:rPr>
              <a:t>Literature survey </a:t>
            </a:r>
            <a:endParaRPr lang="en-IN" sz="4000">
              <a:solidFill>
                <a:schemeClr val="accent1"/>
              </a:solidFill>
            </a:endParaRPr>
          </a:p>
        </p:txBody>
      </p:sp>
      <p:sp>
        <p:nvSpPr>
          <p:cNvPr id="10" name="Rectangle 9">
            <a:extLst>
              <a:ext uri="{FF2B5EF4-FFF2-40B4-BE49-F238E27FC236}">
                <a16:creationId xmlns:a16="http://schemas.microsoft.com/office/drawing/2014/main" id="{19334917-3673-4EF2-BA7C-CC83AEEEAE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5673" y="457200"/>
            <a:ext cx="420624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2" name="Rectangle 11">
            <a:extLst>
              <a:ext uri="{FF2B5EF4-FFF2-40B4-BE49-F238E27FC236}">
                <a16:creationId xmlns:a16="http://schemas.microsoft.com/office/drawing/2014/main" id="{E1589AE1-C0FC-4B66-9C0D-9EB92F40F4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17585" y="457200"/>
            <a:ext cx="658368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3" name="Content Placeholder 2">
            <a:extLst>
              <a:ext uri="{FF2B5EF4-FFF2-40B4-BE49-F238E27FC236}">
                <a16:creationId xmlns:a16="http://schemas.microsoft.com/office/drawing/2014/main" id="{38A029BA-8098-47D7-7C8A-92E59FBBE6B0}"/>
              </a:ext>
            </a:extLst>
          </p:cNvPr>
          <p:cNvSpPr>
            <a:spLocks noGrp="1"/>
          </p:cNvSpPr>
          <p:nvPr>
            <p:ph idx="1"/>
          </p:nvPr>
        </p:nvSpPr>
        <p:spPr>
          <a:xfrm>
            <a:off x="5117586" y="1124998"/>
            <a:ext cx="6143248" cy="4608003"/>
          </a:xfrm>
        </p:spPr>
        <p:txBody>
          <a:bodyPr>
            <a:normAutofit/>
          </a:bodyPr>
          <a:lstStyle/>
          <a:p>
            <a:pPr marL="342900" indent="-342900">
              <a:lnSpc>
                <a:spcPct val="100000"/>
              </a:lnSpc>
              <a:buFont typeface="+mj-lt"/>
              <a:buAutoNum type="arabicPeriod"/>
            </a:pPr>
            <a:endParaRPr lang="en-IN" sz="1400"/>
          </a:p>
          <a:p>
            <a:pPr marL="0" indent="0">
              <a:lnSpc>
                <a:spcPct val="100000"/>
              </a:lnSpc>
              <a:buNone/>
            </a:pPr>
            <a:endParaRPr lang="en-IN" sz="1400"/>
          </a:p>
          <a:p>
            <a:pPr marL="342900" indent="-342900">
              <a:lnSpc>
                <a:spcPct val="100000"/>
              </a:lnSpc>
              <a:buFont typeface="+mj-lt"/>
              <a:buAutoNum type="arabicPeriod" startAt="3"/>
            </a:pPr>
            <a:r>
              <a:rPr lang="en-US" sz="1400" b="1"/>
              <a:t>Image Captioning using Deep Learning: </a:t>
            </a:r>
            <a:r>
              <a:rPr lang="en-US" sz="1400"/>
              <a:t>A Systematic Literature Review (2019): This survey mainly focuses on the period 2017-2019, analyzing the application of various deep learning methods like CNNs, LSTMs, and attention mechanisms in image captioning. It explores commonly used datasets and evaluation metrics.</a:t>
            </a:r>
          </a:p>
          <a:p>
            <a:pPr marL="342900" indent="-342900">
              <a:lnSpc>
                <a:spcPct val="100000"/>
              </a:lnSpc>
              <a:buFont typeface="+mj-lt"/>
              <a:buAutoNum type="arabicPeriod" startAt="3"/>
            </a:pPr>
            <a:r>
              <a:rPr lang="en-US" sz="1400" b="1"/>
              <a:t>A Systematic Literature Review on Image Captioning (2020): </a:t>
            </a:r>
            <a:r>
              <a:rPr lang="en-US" sz="1400"/>
              <a:t>This survey provides a brief overview of advancements in image captioning within the last four years, highlighting key techniques, challenges, and promising directions. It emphasizes the recent surge in research and the need for more comprehensive comparisons of results. (MDPI: [https://www.mdpi.com/2076-3417/9/10/2044])</a:t>
            </a:r>
          </a:p>
          <a:p>
            <a:pPr marL="342900" indent="-342900">
              <a:lnSpc>
                <a:spcPct val="100000"/>
              </a:lnSpc>
              <a:buFont typeface="+mj-lt"/>
              <a:buAutoNum type="arabicPeriod" startAt="3"/>
            </a:pPr>
            <a:r>
              <a:rPr lang="en-US" sz="1400" b="1"/>
              <a:t>Survey on Neural Network based Image Captioning Techniques (2018): </a:t>
            </a:r>
            <a:r>
              <a:rPr lang="en-US" sz="1400"/>
              <a:t>This survey offers a good starting point for understanding early developments in image captioning with neural networks, covering various architectures and learning approaches.</a:t>
            </a:r>
          </a:p>
          <a:p>
            <a:pPr marL="342900" indent="-342900">
              <a:lnSpc>
                <a:spcPct val="100000"/>
              </a:lnSpc>
              <a:buFont typeface="+mj-lt"/>
              <a:buAutoNum type="arabicPeriod" startAt="3"/>
            </a:pPr>
            <a:endParaRPr lang="en-IN" sz="1400"/>
          </a:p>
        </p:txBody>
      </p:sp>
    </p:spTree>
    <p:extLst>
      <p:ext uri="{BB962C8B-B14F-4D97-AF65-F5344CB8AC3E}">
        <p14:creationId xmlns:p14="http://schemas.microsoft.com/office/powerpoint/2010/main" val="2502681387"/>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B6B47BF-F3D0-4678-9B20-DA45E1BCAD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BBBA9D6-FC3A-071F-F162-25E3C8A24212}"/>
              </a:ext>
            </a:extLst>
          </p:cNvPr>
          <p:cNvSpPr>
            <a:spLocks noGrp="1"/>
          </p:cNvSpPr>
          <p:nvPr>
            <p:ph type="title"/>
          </p:nvPr>
        </p:nvSpPr>
        <p:spPr>
          <a:xfrm>
            <a:off x="581192" y="1124999"/>
            <a:ext cx="4076149" cy="4608003"/>
          </a:xfrm>
        </p:spPr>
        <p:txBody>
          <a:bodyPr anchor="ctr">
            <a:normAutofit/>
          </a:bodyPr>
          <a:lstStyle/>
          <a:p>
            <a:r>
              <a:rPr lang="en-IN" sz="4000" b="1">
                <a:solidFill>
                  <a:schemeClr val="accent1"/>
                </a:solidFill>
              </a:rPr>
              <a:t>Literature survey</a:t>
            </a:r>
            <a:endParaRPr lang="en-IN" sz="4000">
              <a:solidFill>
                <a:schemeClr val="accent1"/>
              </a:solidFill>
            </a:endParaRPr>
          </a:p>
        </p:txBody>
      </p:sp>
      <p:sp>
        <p:nvSpPr>
          <p:cNvPr id="10" name="Rectangle 9">
            <a:extLst>
              <a:ext uri="{FF2B5EF4-FFF2-40B4-BE49-F238E27FC236}">
                <a16:creationId xmlns:a16="http://schemas.microsoft.com/office/drawing/2014/main" id="{19334917-3673-4EF2-BA7C-CC83AEEEAE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5673" y="457200"/>
            <a:ext cx="420624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2" name="Rectangle 11">
            <a:extLst>
              <a:ext uri="{FF2B5EF4-FFF2-40B4-BE49-F238E27FC236}">
                <a16:creationId xmlns:a16="http://schemas.microsoft.com/office/drawing/2014/main" id="{E1589AE1-C0FC-4B66-9C0D-9EB92F40F4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17585" y="457200"/>
            <a:ext cx="658368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3" name="Content Placeholder 2">
            <a:extLst>
              <a:ext uri="{FF2B5EF4-FFF2-40B4-BE49-F238E27FC236}">
                <a16:creationId xmlns:a16="http://schemas.microsoft.com/office/drawing/2014/main" id="{7E4423F7-699E-EADC-F0EB-EB09029CD33C}"/>
              </a:ext>
            </a:extLst>
          </p:cNvPr>
          <p:cNvSpPr>
            <a:spLocks noGrp="1"/>
          </p:cNvSpPr>
          <p:nvPr>
            <p:ph idx="1"/>
          </p:nvPr>
        </p:nvSpPr>
        <p:spPr>
          <a:xfrm>
            <a:off x="5117586" y="1124998"/>
            <a:ext cx="6143248" cy="4608003"/>
          </a:xfrm>
        </p:spPr>
        <p:txBody>
          <a:bodyPr>
            <a:normAutofit/>
          </a:bodyPr>
          <a:lstStyle/>
          <a:p>
            <a:pPr marL="342900" indent="-342900">
              <a:buFont typeface="+mj-lt"/>
              <a:buAutoNum type="arabicPeriod" startAt="6"/>
            </a:pPr>
            <a:r>
              <a:rPr lang="en-US" sz="2000" b="1"/>
              <a:t>A Review of Deep Learning Techniques for Image Captioning (2020): </a:t>
            </a:r>
            <a:r>
              <a:rPr lang="en-US" sz="2000"/>
              <a:t>This review dives into the technicalities of deep learning models used for image captioning, explaining architectures like CNNs, LSTMs, and their specific functionalities within the context of caption generation. </a:t>
            </a:r>
            <a:endParaRPr lang="en-IN" sz="2000"/>
          </a:p>
        </p:txBody>
      </p:sp>
    </p:spTree>
    <p:extLst>
      <p:ext uri="{BB962C8B-B14F-4D97-AF65-F5344CB8AC3E}">
        <p14:creationId xmlns:p14="http://schemas.microsoft.com/office/powerpoint/2010/main" val="431642058"/>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F2A80E-2C31-0199-274B-8AB67E1FB0B4}"/>
              </a:ext>
            </a:extLst>
          </p:cNvPr>
          <p:cNvSpPr>
            <a:spLocks noGrp="1"/>
          </p:cNvSpPr>
          <p:nvPr>
            <p:ph type="title"/>
          </p:nvPr>
        </p:nvSpPr>
        <p:spPr/>
        <p:txBody>
          <a:bodyPr/>
          <a:lstStyle/>
          <a:p>
            <a:r>
              <a:rPr lang="en-IN" b="1" dirty="0"/>
              <a:t>OUTPUT</a:t>
            </a:r>
          </a:p>
        </p:txBody>
      </p:sp>
      <p:pic>
        <p:nvPicPr>
          <p:cNvPr id="5" name="Content Placeholder 4" descr="A person swinging a tennis racket&#10;&#10;Description automatically generated">
            <a:extLst>
              <a:ext uri="{FF2B5EF4-FFF2-40B4-BE49-F238E27FC236}">
                <a16:creationId xmlns:a16="http://schemas.microsoft.com/office/drawing/2014/main" id="{8BE016C4-42C0-5095-72A8-D8477DBD0971}"/>
              </a:ext>
            </a:extLst>
          </p:cNvPr>
          <p:cNvPicPr>
            <a:picLocks noGrp="1" noChangeAspect="1"/>
          </p:cNvPicPr>
          <p:nvPr>
            <p:ph idx="1"/>
          </p:nvPr>
        </p:nvPicPr>
        <p:blipFill>
          <a:blip r:embed="rId2"/>
          <a:stretch>
            <a:fillRect/>
          </a:stretch>
        </p:blipFill>
        <p:spPr>
          <a:xfrm>
            <a:off x="4229426" y="2351502"/>
            <a:ext cx="3733147" cy="2809101"/>
          </a:xfrm>
        </p:spPr>
      </p:pic>
      <p:pic>
        <p:nvPicPr>
          <p:cNvPr id="7" name="Picture 6">
            <a:extLst>
              <a:ext uri="{FF2B5EF4-FFF2-40B4-BE49-F238E27FC236}">
                <a16:creationId xmlns:a16="http://schemas.microsoft.com/office/drawing/2014/main" id="{145B2B71-9ACF-A186-3EAD-7D0774C6AF9C}"/>
              </a:ext>
            </a:extLst>
          </p:cNvPr>
          <p:cNvPicPr>
            <a:picLocks noChangeAspect="1"/>
          </p:cNvPicPr>
          <p:nvPr/>
        </p:nvPicPr>
        <p:blipFill>
          <a:blip r:embed="rId3"/>
          <a:stretch>
            <a:fillRect/>
          </a:stretch>
        </p:blipFill>
        <p:spPr>
          <a:xfrm>
            <a:off x="2049428" y="5213523"/>
            <a:ext cx="8093141" cy="815411"/>
          </a:xfrm>
          <a:prstGeom prst="rect">
            <a:avLst/>
          </a:prstGeom>
        </p:spPr>
      </p:pic>
    </p:spTree>
    <p:extLst>
      <p:ext uri="{BB962C8B-B14F-4D97-AF65-F5344CB8AC3E}">
        <p14:creationId xmlns:p14="http://schemas.microsoft.com/office/powerpoint/2010/main" val="20194573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A1C229-5DE5-D458-466B-2143AD6D4778}"/>
              </a:ext>
            </a:extLst>
          </p:cNvPr>
          <p:cNvSpPr>
            <a:spLocks noGrp="1"/>
          </p:cNvSpPr>
          <p:nvPr>
            <p:ph type="title"/>
          </p:nvPr>
        </p:nvSpPr>
        <p:spPr/>
        <p:txBody>
          <a:bodyPr/>
          <a:lstStyle/>
          <a:p>
            <a:r>
              <a:rPr lang="en-IN" b="1"/>
              <a:t>OUTPUT</a:t>
            </a:r>
            <a:endParaRPr lang="en-IN" b="1" dirty="0"/>
          </a:p>
        </p:txBody>
      </p:sp>
      <p:pic>
        <p:nvPicPr>
          <p:cNvPr id="9" name="Content Placeholder 8" descr="A group of people sitting around a table">
            <a:extLst>
              <a:ext uri="{FF2B5EF4-FFF2-40B4-BE49-F238E27FC236}">
                <a16:creationId xmlns:a16="http://schemas.microsoft.com/office/drawing/2014/main" id="{ACFD2C34-826E-1F50-AF9F-25950E3F2AF2}"/>
              </a:ext>
            </a:extLst>
          </p:cNvPr>
          <p:cNvPicPr>
            <a:picLocks noGrp="1" noChangeAspect="1"/>
          </p:cNvPicPr>
          <p:nvPr>
            <p:ph idx="1"/>
          </p:nvPr>
        </p:nvPicPr>
        <p:blipFill>
          <a:blip r:embed="rId2"/>
          <a:stretch>
            <a:fillRect/>
          </a:stretch>
        </p:blipFill>
        <p:spPr>
          <a:xfrm>
            <a:off x="4098960" y="2016491"/>
            <a:ext cx="4392321" cy="3322949"/>
          </a:xfrm>
        </p:spPr>
      </p:pic>
      <p:pic>
        <p:nvPicPr>
          <p:cNvPr id="42" name="Picture 41">
            <a:extLst>
              <a:ext uri="{FF2B5EF4-FFF2-40B4-BE49-F238E27FC236}">
                <a16:creationId xmlns:a16="http://schemas.microsoft.com/office/drawing/2014/main" id="{F3D44B1F-9A64-3DA9-9761-ECB6C6F1157B}"/>
              </a:ext>
            </a:extLst>
          </p:cNvPr>
          <p:cNvPicPr>
            <a:picLocks noChangeAspect="1"/>
          </p:cNvPicPr>
          <p:nvPr/>
        </p:nvPicPr>
        <p:blipFill>
          <a:blip r:embed="rId3"/>
          <a:stretch>
            <a:fillRect/>
          </a:stretch>
        </p:blipFill>
        <p:spPr>
          <a:xfrm>
            <a:off x="2496506" y="5465056"/>
            <a:ext cx="7597230" cy="644914"/>
          </a:xfrm>
          <a:prstGeom prst="rect">
            <a:avLst/>
          </a:prstGeom>
        </p:spPr>
      </p:pic>
    </p:spTree>
    <p:extLst>
      <p:ext uri="{BB962C8B-B14F-4D97-AF65-F5344CB8AC3E}">
        <p14:creationId xmlns:p14="http://schemas.microsoft.com/office/powerpoint/2010/main" val="40905156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F3DCF5-232B-A8E2-9AAF-B4A46A455F0F}"/>
              </a:ext>
            </a:extLst>
          </p:cNvPr>
          <p:cNvSpPr>
            <a:spLocks noGrp="1"/>
          </p:cNvSpPr>
          <p:nvPr>
            <p:ph type="title"/>
          </p:nvPr>
        </p:nvSpPr>
        <p:spPr/>
        <p:txBody>
          <a:bodyPr/>
          <a:lstStyle/>
          <a:p>
            <a:r>
              <a:rPr lang="en-IN" b="1" dirty="0"/>
              <a:t>OUTPUT</a:t>
            </a:r>
          </a:p>
        </p:txBody>
      </p:sp>
      <p:pic>
        <p:nvPicPr>
          <p:cNvPr id="5" name="Content Placeholder 4" descr="A football player running with another player in the back&#10;&#10;Description automatically generated">
            <a:extLst>
              <a:ext uri="{FF2B5EF4-FFF2-40B4-BE49-F238E27FC236}">
                <a16:creationId xmlns:a16="http://schemas.microsoft.com/office/drawing/2014/main" id="{E3BA2EFD-98DF-2047-CDA8-7A8E9D58B1DD}"/>
              </a:ext>
            </a:extLst>
          </p:cNvPr>
          <p:cNvPicPr>
            <a:picLocks noGrp="1" noChangeAspect="1"/>
          </p:cNvPicPr>
          <p:nvPr>
            <p:ph idx="1"/>
          </p:nvPr>
        </p:nvPicPr>
        <p:blipFill>
          <a:blip r:embed="rId2"/>
          <a:stretch>
            <a:fillRect/>
          </a:stretch>
        </p:blipFill>
        <p:spPr>
          <a:xfrm>
            <a:off x="3636311" y="2199975"/>
            <a:ext cx="4919377" cy="2767150"/>
          </a:xfrm>
        </p:spPr>
      </p:pic>
      <p:pic>
        <p:nvPicPr>
          <p:cNvPr id="7" name="Picture 6">
            <a:extLst>
              <a:ext uri="{FF2B5EF4-FFF2-40B4-BE49-F238E27FC236}">
                <a16:creationId xmlns:a16="http://schemas.microsoft.com/office/drawing/2014/main" id="{73BA6688-831F-31E0-A23B-D61389B73B5B}"/>
              </a:ext>
            </a:extLst>
          </p:cNvPr>
          <p:cNvPicPr>
            <a:picLocks noChangeAspect="1"/>
          </p:cNvPicPr>
          <p:nvPr/>
        </p:nvPicPr>
        <p:blipFill>
          <a:blip r:embed="rId3"/>
          <a:stretch>
            <a:fillRect/>
          </a:stretch>
        </p:blipFill>
        <p:spPr>
          <a:xfrm>
            <a:off x="2064669" y="5067102"/>
            <a:ext cx="8062659" cy="739204"/>
          </a:xfrm>
          <a:prstGeom prst="rect">
            <a:avLst/>
          </a:prstGeom>
        </p:spPr>
      </p:pic>
    </p:spTree>
    <p:extLst>
      <p:ext uri="{BB962C8B-B14F-4D97-AF65-F5344CB8AC3E}">
        <p14:creationId xmlns:p14="http://schemas.microsoft.com/office/powerpoint/2010/main" val="32134389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CC1389-9FAA-A2A1-700B-66A541C64BEC}"/>
              </a:ext>
            </a:extLst>
          </p:cNvPr>
          <p:cNvSpPr>
            <a:spLocks noGrp="1"/>
          </p:cNvSpPr>
          <p:nvPr>
            <p:ph type="title"/>
          </p:nvPr>
        </p:nvSpPr>
        <p:spPr/>
        <p:txBody>
          <a:bodyPr/>
          <a:lstStyle/>
          <a:p>
            <a:r>
              <a:rPr lang="en-IN" b="1" dirty="0"/>
              <a:t>OUTPUT</a:t>
            </a:r>
          </a:p>
        </p:txBody>
      </p:sp>
      <p:pic>
        <p:nvPicPr>
          <p:cNvPr id="5" name="Content Placeholder 4" descr="A baseball player swinging a bat&#10;&#10;Description automatically generated">
            <a:extLst>
              <a:ext uri="{FF2B5EF4-FFF2-40B4-BE49-F238E27FC236}">
                <a16:creationId xmlns:a16="http://schemas.microsoft.com/office/drawing/2014/main" id="{C593B2BC-79D5-FEE0-4189-BE2D0E431C98}"/>
              </a:ext>
            </a:extLst>
          </p:cNvPr>
          <p:cNvPicPr>
            <a:picLocks noGrp="1" noChangeAspect="1"/>
          </p:cNvPicPr>
          <p:nvPr>
            <p:ph idx="1"/>
          </p:nvPr>
        </p:nvPicPr>
        <p:blipFill>
          <a:blip r:embed="rId2"/>
          <a:stretch>
            <a:fillRect/>
          </a:stretch>
        </p:blipFill>
        <p:spPr>
          <a:xfrm>
            <a:off x="3791784" y="2244287"/>
            <a:ext cx="4608431" cy="3069574"/>
          </a:xfrm>
        </p:spPr>
      </p:pic>
      <p:pic>
        <p:nvPicPr>
          <p:cNvPr id="7" name="Picture 6">
            <a:extLst>
              <a:ext uri="{FF2B5EF4-FFF2-40B4-BE49-F238E27FC236}">
                <a16:creationId xmlns:a16="http://schemas.microsoft.com/office/drawing/2014/main" id="{758DFA0A-3854-C614-158A-5945FC0F8D8B}"/>
              </a:ext>
            </a:extLst>
          </p:cNvPr>
          <p:cNvPicPr>
            <a:picLocks noChangeAspect="1"/>
          </p:cNvPicPr>
          <p:nvPr/>
        </p:nvPicPr>
        <p:blipFill>
          <a:blip r:embed="rId3"/>
          <a:stretch>
            <a:fillRect/>
          </a:stretch>
        </p:blipFill>
        <p:spPr>
          <a:xfrm>
            <a:off x="2030376" y="5445469"/>
            <a:ext cx="8131245" cy="670618"/>
          </a:xfrm>
          <a:prstGeom prst="rect">
            <a:avLst/>
          </a:prstGeom>
        </p:spPr>
      </p:pic>
    </p:spTree>
    <p:extLst>
      <p:ext uri="{BB962C8B-B14F-4D97-AF65-F5344CB8AC3E}">
        <p14:creationId xmlns:p14="http://schemas.microsoft.com/office/powerpoint/2010/main" val="134852825"/>
      </p:ext>
    </p:extLst>
  </p:cSld>
  <p:clrMapOvr>
    <a:masterClrMapping/>
  </p:clrMapOvr>
</p:sld>
</file>

<file path=ppt/theme/theme1.xml><?xml version="1.0" encoding="utf-8"?>
<a:theme xmlns:a="http://schemas.openxmlformats.org/drawingml/2006/main" name="DividendVTI">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Dividend">
      <a:majorFont>
        <a:latin typeface="Franklin Gothic Demi"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VTI" id="{97558BDE-0B66-457C-BB6F-7B1B22DAA9B8}" vid="{F53508A3-AC60-448A-AF37-934D5F1A0D5E}"/>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D289AE2-D2AE-49D1-AFAC-3A79F6794255}">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927BD4C1-B6B1-4715-ABF9-E660A51A4EA0}">
  <ds:schemaRefs>
    <ds:schemaRef ds:uri="http://schemas.microsoft.com/sharepoint/v3/contenttype/forms"/>
  </ds:schemaRefs>
</ds:datastoreItem>
</file>

<file path=customXml/itemProps3.xml><?xml version="1.0" encoding="utf-8"?>
<ds:datastoreItem xmlns:ds="http://schemas.openxmlformats.org/officeDocument/2006/customXml" ds:itemID="{41E7CA09-9778-4414-AE97-8064B12DA30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{B8CFF7CE-72FB-4CA3-832E-9ED5FC1BAF51}tf33552983_win32</Template>
  <TotalTime>0</TotalTime>
  <Words>546</Words>
  <Application>Microsoft Office PowerPoint</Application>
  <PresentationFormat>Widescreen</PresentationFormat>
  <Paragraphs>19</Paragraphs>
  <Slides>10</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Franklin Gothic Book</vt:lpstr>
      <vt:lpstr>Franklin Gothic Demi</vt:lpstr>
      <vt:lpstr>Wingdings 2</vt:lpstr>
      <vt:lpstr>DividendVTI</vt:lpstr>
      <vt:lpstr>Image Caption Generation USING CLIP</vt:lpstr>
      <vt:lpstr>ABSTRACT</vt:lpstr>
      <vt:lpstr>Literature survey </vt:lpstr>
      <vt:lpstr>Literature survey </vt:lpstr>
      <vt:lpstr>Literature survey</vt:lpstr>
      <vt:lpstr>OUTPUT</vt:lpstr>
      <vt:lpstr>OUTPUT</vt:lpstr>
      <vt:lpstr>OUTPUT</vt:lpstr>
      <vt:lpstr>OUTPUT</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Image Caption Generation USING CLIP</dc:title>
  <dc:creator>Nithish M</dc:creator>
  <cp:lastModifiedBy>Nithish M</cp:lastModifiedBy>
  <cp:revision>1</cp:revision>
  <dcterms:created xsi:type="dcterms:W3CDTF">2024-02-20T09:12:16Z</dcterms:created>
  <dcterms:modified xsi:type="dcterms:W3CDTF">2024-02-20T10:39:39Z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SIP_Label_defa4170-0d19-0005-0004-bc88714345d2_Enabled">
    <vt:lpwstr>true</vt:lpwstr>
  </property>
  <property fmtid="{D5CDD505-2E9C-101B-9397-08002B2CF9AE}" pid="4" name="MSIP_Label_defa4170-0d19-0005-0004-bc88714345d2_SetDate">
    <vt:lpwstr>2024-02-20T10:39:27Z</vt:lpwstr>
  </property>
  <property fmtid="{D5CDD505-2E9C-101B-9397-08002B2CF9AE}" pid="5" name="MSIP_Label_defa4170-0d19-0005-0004-bc88714345d2_Method">
    <vt:lpwstr>Standard</vt:lpwstr>
  </property>
  <property fmtid="{D5CDD505-2E9C-101B-9397-08002B2CF9AE}" pid="6" name="MSIP_Label_defa4170-0d19-0005-0004-bc88714345d2_Name">
    <vt:lpwstr>defa4170-0d19-0005-0004-bc88714345d2</vt:lpwstr>
  </property>
  <property fmtid="{D5CDD505-2E9C-101B-9397-08002B2CF9AE}" pid="7" name="MSIP_Label_defa4170-0d19-0005-0004-bc88714345d2_SiteId">
    <vt:lpwstr>c4ce60ac-67c2-4805-9943-3879774e278f</vt:lpwstr>
  </property>
  <property fmtid="{D5CDD505-2E9C-101B-9397-08002B2CF9AE}" pid="8" name="MSIP_Label_defa4170-0d19-0005-0004-bc88714345d2_ActionId">
    <vt:lpwstr>cb477f49-0c5b-4b15-828a-461a239add32</vt:lpwstr>
  </property>
  <property fmtid="{D5CDD505-2E9C-101B-9397-08002B2CF9AE}" pid="9" name="MSIP_Label_defa4170-0d19-0005-0004-bc88714345d2_ContentBits">
    <vt:lpwstr>0</vt:lpwstr>
  </property>
</Properties>
</file>